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90" r:id="rId6"/>
  </p:sldMasterIdLst>
  <p:notesMasterIdLst>
    <p:notesMasterId r:id="rId25"/>
  </p:notesMasterIdLst>
  <p:handoutMasterIdLst>
    <p:handoutMasterId r:id="rId26"/>
  </p:handoutMasterIdLst>
  <p:sldIdLst>
    <p:sldId id="570" r:id="rId7"/>
    <p:sldId id="535" r:id="rId8"/>
    <p:sldId id="537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48" r:id="rId22"/>
    <p:sldId id="549" r:id="rId23"/>
    <p:sldId id="5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gital Experience Layer" id="{1306EE9A-942F-1143-9626-AE3B576BD0D7}">
          <p14:sldIdLst>
            <p14:sldId id="570"/>
            <p14:sldId id="535"/>
            <p14:sldId id="537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48"/>
            <p14:sldId id="549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17E"/>
    <a:srgbClr val="FFFFFF"/>
    <a:srgbClr val="E63512"/>
    <a:srgbClr val="CDC1CE"/>
    <a:srgbClr val="001A2A"/>
    <a:srgbClr val="00243A"/>
    <a:srgbClr val="BBD7E4"/>
    <a:srgbClr val="EB5D41"/>
    <a:srgbClr val="000000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 autoAdjust="0"/>
    <p:restoredTop sz="93680" autoAdjust="0"/>
  </p:normalViewPr>
  <p:slideViewPr>
    <p:cSldViewPr snapToGrid="0" snapToObjects="1">
      <p:cViewPr varScale="1">
        <p:scale>
          <a:sx n="111" d="100"/>
          <a:sy n="111" d="100"/>
        </p:scale>
        <p:origin x="93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BF3E1-6EB0-49B2-BE21-95FD6D65287C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48709-76BA-47F5-BE96-E7D79077C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88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5E8DC-D403-4C3E-9D7C-A5781DFE6FBD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92B2-0604-42AD-A7EE-8F45FD6F85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1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5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6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05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11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07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3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3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6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4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5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6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92B2-0604-42AD-A7EE-8F45FD6F85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w/ PS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68" y="2171"/>
            <a:ext cx="6749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71033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8326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97680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36" y="-12192"/>
            <a:ext cx="12240000" cy="6897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475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058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372954401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68" y="2171"/>
            <a:ext cx="6749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Magenta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2916140" y="4351408"/>
            <a:ext cx="9144000" cy="234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B5217E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rPr>
              <a:t>Greg Perrin / Director of Sales / December 12, 2016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B5217E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Calibri" charset="0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1395" cy="7187659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9536"/>
            <a:ext cx="2125014" cy="40233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-42204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9536"/>
            <a:ext cx="2125014" cy="402336"/>
          </a:xfrm>
          <a:prstGeom prst="rect">
            <a:avLst/>
          </a:prstGeom>
          <a:noFill/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9493" y="6214173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creen Blue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 userDrawn="1"/>
        </p:nvSpPr>
        <p:spPr>
          <a:xfrm>
            <a:off x="-31294" y="-1484"/>
            <a:ext cx="6121119" cy="6870116"/>
          </a:xfrm>
          <a:custGeom>
            <a:avLst/>
            <a:gdLst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254681 w 4339575"/>
              <a:gd name="connsiteY2" fmla="*/ 0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0 w 4339575"/>
              <a:gd name="connsiteY0" fmla="*/ 7024255 h 7024255"/>
              <a:gd name="connsiteX1" fmla="*/ 1084894 w 4339575"/>
              <a:gd name="connsiteY1" fmla="*/ 0 h 7024255"/>
              <a:gd name="connsiteX2" fmla="*/ 3305481 w 4339575"/>
              <a:gd name="connsiteY2" fmla="*/ 135466 h 7024255"/>
              <a:gd name="connsiteX3" fmla="*/ 4339575 w 4339575"/>
              <a:gd name="connsiteY3" fmla="*/ 7024255 h 7024255"/>
              <a:gd name="connsiteX4" fmla="*/ 0 w 4339575"/>
              <a:gd name="connsiteY4" fmla="*/ 7024255 h 7024255"/>
              <a:gd name="connsiteX0" fmla="*/ 1150306 w 5489881"/>
              <a:gd name="connsiteY0" fmla="*/ 6888789 h 6888789"/>
              <a:gd name="connsiteX1" fmla="*/ 0 w 5489881"/>
              <a:gd name="connsiteY1" fmla="*/ 135468 h 6888789"/>
              <a:gd name="connsiteX2" fmla="*/ 4455787 w 5489881"/>
              <a:gd name="connsiteY2" fmla="*/ 0 h 6888789"/>
              <a:gd name="connsiteX3" fmla="*/ 5489881 w 5489881"/>
              <a:gd name="connsiteY3" fmla="*/ 6888789 h 6888789"/>
              <a:gd name="connsiteX4" fmla="*/ 1150306 w 5489881"/>
              <a:gd name="connsiteY4" fmla="*/ 6888789 h 6888789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4472720 w 5489881"/>
              <a:gd name="connsiteY2" fmla="*/ 33865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389920 w 5489881"/>
              <a:gd name="connsiteY2" fmla="*/ 50799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728587 w 5489881"/>
              <a:gd name="connsiteY2" fmla="*/ 33866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5489881"/>
              <a:gd name="connsiteY0" fmla="*/ 6787188 h 6787188"/>
              <a:gd name="connsiteX1" fmla="*/ 0 w 5489881"/>
              <a:gd name="connsiteY1" fmla="*/ 33867 h 6787188"/>
              <a:gd name="connsiteX2" fmla="*/ 2711654 w 5489881"/>
              <a:gd name="connsiteY2" fmla="*/ 0 h 6787188"/>
              <a:gd name="connsiteX3" fmla="*/ 5489881 w 5489881"/>
              <a:gd name="connsiteY3" fmla="*/ 6787188 h 6787188"/>
              <a:gd name="connsiteX4" fmla="*/ 1150306 w 5489881"/>
              <a:gd name="connsiteY4" fmla="*/ 6787188 h 6787188"/>
              <a:gd name="connsiteX0" fmla="*/ 1150306 w 5489881"/>
              <a:gd name="connsiteY0" fmla="*/ 6753321 h 6753321"/>
              <a:gd name="connsiteX1" fmla="*/ 0 w 5489881"/>
              <a:gd name="connsiteY1" fmla="*/ 0 h 6753321"/>
              <a:gd name="connsiteX2" fmla="*/ 2677787 w 5489881"/>
              <a:gd name="connsiteY2" fmla="*/ 16933 h 6753321"/>
              <a:gd name="connsiteX3" fmla="*/ 5489881 w 5489881"/>
              <a:gd name="connsiteY3" fmla="*/ 6753321 h 6753321"/>
              <a:gd name="connsiteX4" fmla="*/ 1150306 w 5489881"/>
              <a:gd name="connsiteY4" fmla="*/ 6753321 h 6753321"/>
              <a:gd name="connsiteX0" fmla="*/ 1150306 w 6268815"/>
              <a:gd name="connsiteY0" fmla="*/ 6753321 h 6973454"/>
              <a:gd name="connsiteX1" fmla="*/ 0 w 6268815"/>
              <a:gd name="connsiteY1" fmla="*/ 0 h 6973454"/>
              <a:gd name="connsiteX2" fmla="*/ 2677787 w 6268815"/>
              <a:gd name="connsiteY2" fmla="*/ 16933 h 6973454"/>
              <a:gd name="connsiteX3" fmla="*/ 6268815 w 6268815"/>
              <a:gd name="connsiteY3" fmla="*/ 6973454 h 6973454"/>
              <a:gd name="connsiteX4" fmla="*/ 1150306 w 6268815"/>
              <a:gd name="connsiteY4" fmla="*/ 6753321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678947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269975"/>
              <a:gd name="connsiteY0" fmla="*/ 6939587 h 6973454"/>
              <a:gd name="connsiteX1" fmla="*/ 1160 w 6269975"/>
              <a:gd name="connsiteY1" fmla="*/ 0 h 6973454"/>
              <a:gd name="connsiteX2" fmla="*/ 2593886 w 6269975"/>
              <a:gd name="connsiteY2" fmla="*/ 16933 h 6973454"/>
              <a:gd name="connsiteX3" fmla="*/ 6269975 w 6269975"/>
              <a:gd name="connsiteY3" fmla="*/ 6973454 h 6973454"/>
              <a:gd name="connsiteX4" fmla="*/ 0 w 6269975"/>
              <a:gd name="connsiteY4" fmla="*/ 6939587 h 6973454"/>
              <a:gd name="connsiteX0" fmla="*/ 0 w 6121119"/>
              <a:gd name="connsiteY0" fmla="*/ 6939587 h 6984196"/>
              <a:gd name="connsiteX1" fmla="*/ 1160 w 6121119"/>
              <a:gd name="connsiteY1" fmla="*/ 0 h 6984196"/>
              <a:gd name="connsiteX2" fmla="*/ 2593886 w 6121119"/>
              <a:gd name="connsiteY2" fmla="*/ 16933 h 6984196"/>
              <a:gd name="connsiteX3" fmla="*/ 6121119 w 6121119"/>
              <a:gd name="connsiteY3" fmla="*/ 6984196 h 6984196"/>
              <a:gd name="connsiteX4" fmla="*/ 0 w 6121119"/>
              <a:gd name="connsiteY4" fmla="*/ 693958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592729 w 6119962"/>
              <a:gd name="connsiteY2" fmla="*/ 16933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41374 w 6119962"/>
              <a:gd name="connsiteY0" fmla="*/ 6982557 h 6984196"/>
              <a:gd name="connsiteX1" fmla="*/ 3 w 6119962"/>
              <a:gd name="connsiteY1" fmla="*/ 0 h 6984196"/>
              <a:gd name="connsiteX2" fmla="*/ 2624626 w 6119962"/>
              <a:gd name="connsiteY2" fmla="*/ 70647 h 6984196"/>
              <a:gd name="connsiteX3" fmla="*/ 6119962 w 6119962"/>
              <a:gd name="connsiteY3" fmla="*/ 6984196 h 6984196"/>
              <a:gd name="connsiteX4" fmla="*/ 41374 w 6119962"/>
              <a:gd name="connsiteY4" fmla="*/ 6982557 h 6984196"/>
              <a:gd name="connsiteX0" fmla="*/ 20112 w 6098700"/>
              <a:gd name="connsiteY0" fmla="*/ 6939587 h 6941226"/>
              <a:gd name="connsiteX1" fmla="*/ 6 w 6098700"/>
              <a:gd name="connsiteY1" fmla="*/ 0 h 6941226"/>
              <a:gd name="connsiteX2" fmla="*/ 2603364 w 6098700"/>
              <a:gd name="connsiteY2" fmla="*/ 27677 h 6941226"/>
              <a:gd name="connsiteX3" fmla="*/ 6098700 w 6098700"/>
              <a:gd name="connsiteY3" fmla="*/ 6941226 h 6941226"/>
              <a:gd name="connsiteX4" fmla="*/ 20112 w 6098700"/>
              <a:gd name="connsiteY4" fmla="*/ 6939587 h 6941226"/>
              <a:gd name="connsiteX0" fmla="*/ 0 w 6121119"/>
              <a:gd name="connsiteY0" fmla="*/ 6918102 h 6941226"/>
              <a:gd name="connsiteX1" fmla="*/ 22425 w 6121119"/>
              <a:gd name="connsiteY1" fmla="*/ 0 h 6941226"/>
              <a:gd name="connsiteX2" fmla="*/ 2625783 w 6121119"/>
              <a:gd name="connsiteY2" fmla="*/ 27677 h 6941226"/>
              <a:gd name="connsiteX3" fmla="*/ 6121119 w 6121119"/>
              <a:gd name="connsiteY3" fmla="*/ 6941226 h 6941226"/>
              <a:gd name="connsiteX4" fmla="*/ 0 w 6121119"/>
              <a:gd name="connsiteY4" fmla="*/ 6918102 h 694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1119" h="6941226">
                <a:moveTo>
                  <a:pt x="0" y="6918102"/>
                </a:moveTo>
                <a:cubicBezTo>
                  <a:pt x="387" y="4604906"/>
                  <a:pt x="22038" y="2313196"/>
                  <a:pt x="22425" y="0"/>
                </a:cubicBezTo>
                <a:lnTo>
                  <a:pt x="2625783" y="27677"/>
                </a:lnTo>
                <a:lnTo>
                  <a:pt x="6121119" y="6941226"/>
                </a:lnTo>
                <a:lnTo>
                  <a:pt x="0" y="6918102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rgbClr val="B5217E"/>
                </a:solidFill>
                <a:latin typeface="+mn-lt"/>
              </a:defRPr>
            </a:lvl1pPr>
          </a:lstStyle>
          <a:p>
            <a:r>
              <a:rPr lang="en-US" dirty="0"/>
              <a:t>Example Sale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rgbClr val="B5217E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  <p:sp>
        <p:nvSpPr>
          <p:cNvPr id="20" name="Right Triangle 19"/>
          <p:cNvSpPr/>
          <p:nvPr userDrawn="1"/>
        </p:nvSpPr>
        <p:spPr>
          <a:xfrm rot="10800000" flipH="1">
            <a:off x="-31295" y="-14286"/>
            <a:ext cx="6738111" cy="3681221"/>
          </a:xfrm>
          <a:custGeom>
            <a:avLst/>
            <a:gdLst>
              <a:gd name="connsiteX0" fmla="*/ 0 w 5913047"/>
              <a:gd name="connsiteY0" fmla="*/ 3980599 h 3980599"/>
              <a:gd name="connsiteX1" fmla="*/ 0 w 5913047"/>
              <a:gd name="connsiteY1" fmla="*/ 0 h 3980599"/>
              <a:gd name="connsiteX2" fmla="*/ 5913047 w 5913047"/>
              <a:gd name="connsiteY2" fmla="*/ 3980599 h 3980599"/>
              <a:gd name="connsiteX3" fmla="*/ 0 w 5913047"/>
              <a:gd name="connsiteY3" fmla="*/ 3980599 h 3980599"/>
              <a:gd name="connsiteX0" fmla="*/ 0 w 6956034"/>
              <a:gd name="connsiteY0" fmla="*/ 3980599 h 3980599"/>
              <a:gd name="connsiteX1" fmla="*/ 0 w 6956034"/>
              <a:gd name="connsiteY1" fmla="*/ 0 h 3980599"/>
              <a:gd name="connsiteX2" fmla="*/ 6956034 w 6956034"/>
              <a:gd name="connsiteY2" fmla="*/ 3894874 h 3980599"/>
              <a:gd name="connsiteX3" fmla="*/ 0 w 6956034"/>
              <a:gd name="connsiteY3" fmla="*/ 3980599 h 3980599"/>
              <a:gd name="connsiteX0" fmla="*/ 14288 w 6956034"/>
              <a:gd name="connsiteY0" fmla="*/ 3909162 h 3909162"/>
              <a:gd name="connsiteX1" fmla="*/ 0 w 6956034"/>
              <a:gd name="connsiteY1" fmla="*/ 0 h 3909162"/>
              <a:gd name="connsiteX2" fmla="*/ 6956034 w 6956034"/>
              <a:gd name="connsiteY2" fmla="*/ 3894874 h 3909162"/>
              <a:gd name="connsiteX3" fmla="*/ 14288 w 6956034"/>
              <a:gd name="connsiteY3" fmla="*/ 3909162 h 3909162"/>
              <a:gd name="connsiteX0" fmla="*/ 634 w 6942380"/>
              <a:gd name="connsiteY0" fmla="*/ 3837724 h 3837724"/>
              <a:gd name="connsiteX1" fmla="*/ 14921 w 6942380"/>
              <a:gd name="connsiteY1" fmla="*/ 0 h 3837724"/>
              <a:gd name="connsiteX2" fmla="*/ 6942380 w 6942380"/>
              <a:gd name="connsiteY2" fmla="*/ 3823436 h 3837724"/>
              <a:gd name="connsiteX3" fmla="*/ 634 w 6942380"/>
              <a:gd name="connsiteY3" fmla="*/ 3837724 h 3837724"/>
              <a:gd name="connsiteX0" fmla="*/ 414 w 6942160"/>
              <a:gd name="connsiteY0" fmla="*/ 3709136 h 3709136"/>
              <a:gd name="connsiteX1" fmla="*/ 28989 w 6942160"/>
              <a:gd name="connsiteY1" fmla="*/ 0 h 3709136"/>
              <a:gd name="connsiteX2" fmla="*/ 6942160 w 6942160"/>
              <a:gd name="connsiteY2" fmla="*/ 3694848 h 3709136"/>
              <a:gd name="connsiteX3" fmla="*/ 414 w 6942160"/>
              <a:gd name="connsiteY3" fmla="*/ 3709136 h 3709136"/>
              <a:gd name="connsiteX0" fmla="*/ 414 w 6942160"/>
              <a:gd name="connsiteY0" fmla="*/ 3751998 h 3751998"/>
              <a:gd name="connsiteX1" fmla="*/ 28989 w 6942160"/>
              <a:gd name="connsiteY1" fmla="*/ 0 h 3751998"/>
              <a:gd name="connsiteX2" fmla="*/ 6942160 w 6942160"/>
              <a:gd name="connsiteY2" fmla="*/ 3737710 h 3751998"/>
              <a:gd name="connsiteX3" fmla="*/ 414 w 6942160"/>
              <a:gd name="connsiteY3" fmla="*/ 3751998 h 3751998"/>
              <a:gd name="connsiteX0" fmla="*/ 71438 w 7013184"/>
              <a:gd name="connsiteY0" fmla="*/ 3780573 h 3780573"/>
              <a:gd name="connsiteX1" fmla="*/ 0 w 7013184"/>
              <a:gd name="connsiteY1" fmla="*/ 0 h 3780573"/>
              <a:gd name="connsiteX2" fmla="*/ 7013184 w 7013184"/>
              <a:gd name="connsiteY2" fmla="*/ 3766285 h 3780573"/>
              <a:gd name="connsiteX3" fmla="*/ 71438 w 7013184"/>
              <a:gd name="connsiteY3" fmla="*/ 3780573 h 3780573"/>
              <a:gd name="connsiteX0" fmla="*/ 1374 w 7014558"/>
              <a:gd name="connsiteY0" fmla="*/ 3780573 h 3780573"/>
              <a:gd name="connsiteX1" fmla="*/ 1374 w 7014558"/>
              <a:gd name="connsiteY1" fmla="*/ 0 h 3780573"/>
              <a:gd name="connsiteX2" fmla="*/ 7014558 w 7014558"/>
              <a:gd name="connsiteY2" fmla="*/ 3766285 h 3780573"/>
              <a:gd name="connsiteX3" fmla="*/ 1374 w 7014558"/>
              <a:gd name="connsiteY3" fmla="*/ 3780573 h 3780573"/>
              <a:gd name="connsiteX0" fmla="*/ 1374 w 6334075"/>
              <a:gd name="connsiteY0" fmla="*/ 3780573 h 3798182"/>
              <a:gd name="connsiteX1" fmla="*/ 1374 w 6334075"/>
              <a:gd name="connsiteY1" fmla="*/ 0 h 3798182"/>
              <a:gd name="connsiteX2" fmla="*/ 6334075 w 6334075"/>
              <a:gd name="connsiteY2" fmla="*/ 3798182 h 3798182"/>
              <a:gd name="connsiteX3" fmla="*/ 1374 w 6334075"/>
              <a:gd name="connsiteY3" fmla="*/ 3780573 h 3798182"/>
              <a:gd name="connsiteX0" fmla="*/ 1374 w 5058168"/>
              <a:gd name="connsiteY0" fmla="*/ 3780573 h 3883242"/>
              <a:gd name="connsiteX1" fmla="*/ 1374 w 5058168"/>
              <a:gd name="connsiteY1" fmla="*/ 0 h 3883242"/>
              <a:gd name="connsiteX2" fmla="*/ 5058168 w 5058168"/>
              <a:gd name="connsiteY2" fmla="*/ 3883242 h 3883242"/>
              <a:gd name="connsiteX3" fmla="*/ 1374 w 5058168"/>
              <a:gd name="connsiteY3" fmla="*/ 3780573 h 3883242"/>
              <a:gd name="connsiteX0" fmla="*/ 1374 w 3750363"/>
              <a:gd name="connsiteY0" fmla="*/ 3780573 h 3989567"/>
              <a:gd name="connsiteX1" fmla="*/ 1374 w 3750363"/>
              <a:gd name="connsiteY1" fmla="*/ 0 h 3989567"/>
              <a:gd name="connsiteX2" fmla="*/ 3750363 w 3750363"/>
              <a:gd name="connsiteY2" fmla="*/ 3989567 h 3989567"/>
              <a:gd name="connsiteX3" fmla="*/ 1374 w 3750363"/>
              <a:gd name="connsiteY3" fmla="*/ 3780573 h 3989567"/>
              <a:gd name="connsiteX0" fmla="*/ 1374 w 5515368"/>
              <a:gd name="connsiteY0" fmla="*/ 3780573 h 3780573"/>
              <a:gd name="connsiteX1" fmla="*/ 1374 w 5515368"/>
              <a:gd name="connsiteY1" fmla="*/ 0 h 3780573"/>
              <a:gd name="connsiteX2" fmla="*/ 5515368 w 5515368"/>
              <a:gd name="connsiteY2" fmla="*/ 3745018 h 3780573"/>
              <a:gd name="connsiteX3" fmla="*/ 1374 w 5515368"/>
              <a:gd name="connsiteY3" fmla="*/ 3780573 h 3780573"/>
              <a:gd name="connsiteX0" fmla="*/ 1374 w 7429229"/>
              <a:gd name="connsiteY0" fmla="*/ 3780573 h 3780573"/>
              <a:gd name="connsiteX1" fmla="*/ 1374 w 7429229"/>
              <a:gd name="connsiteY1" fmla="*/ 0 h 3780573"/>
              <a:gd name="connsiteX2" fmla="*/ 7429229 w 7429229"/>
              <a:gd name="connsiteY2" fmla="*/ 3766283 h 3780573"/>
              <a:gd name="connsiteX3" fmla="*/ 1374 w 7429229"/>
              <a:gd name="connsiteY3" fmla="*/ 3780573 h 3780573"/>
              <a:gd name="connsiteX0" fmla="*/ 735 w 7428590"/>
              <a:gd name="connsiteY0" fmla="*/ 4003857 h 4003857"/>
              <a:gd name="connsiteX1" fmla="*/ 11367 w 7428590"/>
              <a:gd name="connsiteY1" fmla="*/ 0 h 4003857"/>
              <a:gd name="connsiteX2" fmla="*/ 7428590 w 7428590"/>
              <a:gd name="connsiteY2" fmla="*/ 3989567 h 4003857"/>
              <a:gd name="connsiteX3" fmla="*/ 735 w 7428590"/>
              <a:gd name="connsiteY3" fmla="*/ 4003857 h 4003857"/>
              <a:gd name="connsiteX0" fmla="*/ 1376 w 7418598"/>
              <a:gd name="connsiteY0" fmla="*/ 3855001 h 3989567"/>
              <a:gd name="connsiteX1" fmla="*/ 1375 w 7418598"/>
              <a:gd name="connsiteY1" fmla="*/ 0 h 3989567"/>
              <a:gd name="connsiteX2" fmla="*/ 7418598 w 7418598"/>
              <a:gd name="connsiteY2" fmla="*/ 3989567 h 3989567"/>
              <a:gd name="connsiteX3" fmla="*/ 1376 w 7418598"/>
              <a:gd name="connsiteY3" fmla="*/ 3855001 h 3989567"/>
              <a:gd name="connsiteX0" fmla="*/ 10634 w 7417223"/>
              <a:gd name="connsiteY0" fmla="*/ 3971960 h 3989567"/>
              <a:gd name="connsiteX1" fmla="*/ 0 w 7417223"/>
              <a:gd name="connsiteY1" fmla="*/ 0 h 3989567"/>
              <a:gd name="connsiteX2" fmla="*/ 7417223 w 7417223"/>
              <a:gd name="connsiteY2" fmla="*/ 3989567 h 3989567"/>
              <a:gd name="connsiteX3" fmla="*/ 10634 w 7417223"/>
              <a:gd name="connsiteY3" fmla="*/ 3971960 h 3989567"/>
              <a:gd name="connsiteX0" fmla="*/ 10634 w 6417762"/>
              <a:gd name="connsiteY0" fmla="*/ 3971960 h 3971960"/>
              <a:gd name="connsiteX1" fmla="*/ 0 w 6417762"/>
              <a:gd name="connsiteY1" fmla="*/ 0 h 3971960"/>
              <a:gd name="connsiteX2" fmla="*/ 6417762 w 6417762"/>
              <a:gd name="connsiteY2" fmla="*/ 3649325 h 3971960"/>
              <a:gd name="connsiteX3" fmla="*/ 10634 w 6417762"/>
              <a:gd name="connsiteY3" fmla="*/ 3971960 h 3971960"/>
              <a:gd name="connsiteX0" fmla="*/ 10634 w 5822339"/>
              <a:gd name="connsiteY0" fmla="*/ 3971960 h 3971960"/>
              <a:gd name="connsiteX1" fmla="*/ 0 w 5822339"/>
              <a:gd name="connsiteY1" fmla="*/ 0 h 3971960"/>
              <a:gd name="connsiteX2" fmla="*/ 5822339 w 5822339"/>
              <a:gd name="connsiteY2" fmla="*/ 2713660 h 3971960"/>
              <a:gd name="connsiteX3" fmla="*/ 10634 w 5822339"/>
              <a:gd name="connsiteY3" fmla="*/ 3971960 h 3971960"/>
              <a:gd name="connsiteX0" fmla="*/ 10634 w 6991920"/>
              <a:gd name="connsiteY0" fmla="*/ 3971960 h 3978934"/>
              <a:gd name="connsiteX1" fmla="*/ 0 w 6991920"/>
              <a:gd name="connsiteY1" fmla="*/ 0 h 3978934"/>
              <a:gd name="connsiteX2" fmla="*/ 6991920 w 6991920"/>
              <a:gd name="connsiteY2" fmla="*/ 3978934 h 3978934"/>
              <a:gd name="connsiteX3" fmla="*/ 10634 w 6991920"/>
              <a:gd name="connsiteY3" fmla="*/ 3971960 h 3978934"/>
              <a:gd name="connsiteX0" fmla="*/ 10634 w 6736738"/>
              <a:gd name="connsiteY0" fmla="*/ 3971960 h 3989566"/>
              <a:gd name="connsiteX1" fmla="*/ 0 w 6736738"/>
              <a:gd name="connsiteY1" fmla="*/ 0 h 3989566"/>
              <a:gd name="connsiteX2" fmla="*/ 6736738 w 6736738"/>
              <a:gd name="connsiteY2" fmla="*/ 3989566 h 3989566"/>
              <a:gd name="connsiteX3" fmla="*/ 10634 w 6736738"/>
              <a:gd name="connsiteY3" fmla="*/ 3971960 h 3989566"/>
              <a:gd name="connsiteX0" fmla="*/ 42532 w 6768636"/>
              <a:gd name="connsiteY0" fmla="*/ 3663615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42532 w 6768636"/>
              <a:gd name="connsiteY3" fmla="*/ 3663615 h 3681221"/>
              <a:gd name="connsiteX0" fmla="*/ 21267 w 6768636"/>
              <a:gd name="connsiteY0" fmla="*/ 3674248 h 3681221"/>
              <a:gd name="connsiteX1" fmla="*/ 0 w 6768636"/>
              <a:gd name="connsiteY1" fmla="*/ 0 h 3681221"/>
              <a:gd name="connsiteX2" fmla="*/ 6768636 w 6768636"/>
              <a:gd name="connsiteY2" fmla="*/ 3681221 h 3681221"/>
              <a:gd name="connsiteX3" fmla="*/ 21267 w 6768636"/>
              <a:gd name="connsiteY3" fmla="*/ 3674248 h 368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8636" h="3681221">
                <a:moveTo>
                  <a:pt x="21267" y="3674248"/>
                </a:moveTo>
                <a:cubicBezTo>
                  <a:pt x="16504" y="2371194"/>
                  <a:pt x="4763" y="1303054"/>
                  <a:pt x="0" y="0"/>
                </a:cubicBezTo>
                <a:lnTo>
                  <a:pt x="6768636" y="3681221"/>
                </a:lnTo>
                <a:lnTo>
                  <a:pt x="21267" y="3674248"/>
                </a:lnTo>
                <a:close/>
              </a:path>
            </a:pathLst>
          </a:custGeom>
          <a:solidFill>
            <a:srgbClr val="00395A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08391" y="4347786"/>
            <a:ext cx="9144000" cy="29395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rgbClr val="00395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of Presenter / Job Title / Date</a:t>
            </a:r>
          </a:p>
        </p:txBody>
      </p:sp>
    </p:spTree>
    <p:extLst>
      <p:ext uri="{BB962C8B-B14F-4D97-AF65-F5344CB8AC3E}">
        <p14:creationId xmlns:p14="http://schemas.microsoft.com/office/powerpoint/2010/main" val="1781730254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ispum</a:t>
            </a:r>
            <a:r>
              <a:rPr lang="en-US" dirty="0"/>
              <a:t> dolor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Magna </a:t>
            </a:r>
            <a:r>
              <a:rPr lang="en-US" dirty="0" err="1"/>
              <a:t>aliqua</a:t>
            </a:r>
            <a:endParaRPr lang="en-US" dirty="0"/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6311900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Light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600075" y="5738436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6351837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 w/ PS Graphic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0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you Screen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605" y="-14288"/>
            <a:ext cx="12191395" cy="6886576"/>
          </a:xfrm>
          <a:custGeom>
            <a:avLst/>
            <a:gdLst>
              <a:gd name="connsiteX0" fmla="*/ 0 w 12191395"/>
              <a:gd name="connsiteY0" fmla="*/ 0 h 6886576"/>
              <a:gd name="connsiteX1" fmla="*/ 12191395 w 12191395"/>
              <a:gd name="connsiteY1" fmla="*/ 0 h 6886576"/>
              <a:gd name="connsiteX2" fmla="*/ 12191395 w 12191395"/>
              <a:gd name="connsiteY2" fmla="*/ 6886576 h 6886576"/>
              <a:gd name="connsiteX3" fmla="*/ 0 w 12191395"/>
              <a:gd name="connsiteY3" fmla="*/ 6886576 h 6886576"/>
              <a:gd name="connsiteX4" fmla="*/ 0 w 12191395"/>
              <a:gd name="connsiteY4" fmla="*/ 0 h 6886576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91395 w 12191395"/>
              <a:gd name="connsiteY2" fmla="*/ 6900863 h 6900863"/>
              <a:gd name="connsiteX3" fmla="*/ 0 w 12191395"/>
              <a:gd name="connsiteY3" fmla="*/ 6900863 h 6900863"/>
              <a:gd name="connsiteX4" fmla="*/ 0 w 12191395"/>
              <a:gd name="connsiteY4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9900633 w 12191395"/>
              <a:gd name="connsiteY2" fmla="*/ 2871788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14287 h 6900863"/>
              <a:gd name="connsiteX1" fmla="*/ 8276620 w 12191395"/>
              <a:gd name="connsiteY1" fmla="*/ 0 h 6900863"/>
              <a:gd name="connsiteX2" fmla="*/ 12186633 w 12191395"/>
              <a:gd name="connsiteY2" fmla="*/ 2828926 h 6900863"/>
              <a:gd name="connsiteX3" fmla="*/ 12191395 w 12191395"/>
              <a:gd name="connsiteY3" fmla="*/ 6900863 h 6900863"/>
              <a:gd name="connsiteX4" fmla="*/ 0 w 12191395"/>
              <a:gd name="connsiteY4" fmla="*/ 6900863 h 6900863"/>
              <a:gd name="connsiteX5" fmla="*/ 0 w 12191395"/>
              <a:gd name="connsiteY5" fmla="*/ 14287 h 6900863"/>
              <a:gd name="connsiteX0" fmla="*/ 0 w 12191395"/>
              <a:gd name="connsiteY0" fmla="*/ 0 h 6886576"/>
              <a:gd name="connsiteX1" fmla="*/ 7505095 w 12191395"/>
              <a:gd name="connsiteY1" fmla="*/ 14288 h 6886576"/>
              <a:gd name="connsiteX2" fmla="*/ 12186633 w 12191395"/>
              <a:gd name="connsiteY2" fmla="*/ 2814639 h 6886576"/>
              <a:gd name="connsiteX3" fmla="*/ 12191395 w 12191395"/>
              <a:gd name="connsiteY3" fmla="*/ 6886576 h 6886576"/>
              <a:gd name="connsiteX4" fmla="*/ 0 w 12191395"/>
              <a:gd name="connsiteY4" fmla="*/ 6886576 h 6886576"/>
              <a:gd name="connsiteX5" fmla="*/ 0 w 12191395"/>
              <a:gd name="connsiteY5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395" h="6886576">
                <a:moveTo>
                  <a:pt x="0" y="0"/>
                </a:moveTo>
                <a:lnTo>
                  <a:pt x="7505095" y="14288"/>
                </a:lnTo>
                <a:lnTo>
                  <a:pt x="12186633" y="2814639"/>
                </a:lnTo>
                <a:cubicBezTo>
                  <a:pt x="12188220" y="4171951"/>
                  <a:pt x="12189808" y="5529264"/>
                  <a:pt x="12191395" y="6886576"/>
                </a:cubicBezTo>
                <a:lnTo>
                  <a:pt x="0" y="688657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8000"/>
                      </a14:imgEffect>
                    </a14:imgLayer>
                  </a14:imgProps>
                </a:ext>
              </a:extLst>
            </a:blip>
            <a:srcRect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www.crownpeak.com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368" y="858602"/>
            <a:ext cx="2148810" cy="40684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5397-5482-F245-8ABB-32E8412BBEE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69" y="415623"/>
            <a:ext cx="9358602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69" y="134397"/>
            <a:ext cx="9358602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569" y="6364224"/>
            <a:ext cx="0" cy="184666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95397-5482-F245-8ABB-32E8412BB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2570" y="415623"/>
            <a:ext cx="9358602" cy="304699"/>
          </a:xfrm>
        </p:spPr>
        <p:txBody>
          <a:bodyPr wrap="square" lIns="0" tIns="0" rIns="0" bIns="0">
            <a:spAutoFit/>
          </a:bodyPr>
          <a:lstStyle>
            <a:lvl1pPr>
              <a:defRPr sz="2200" b="1">
                <a:solidFill>
                  <a:schemeClr val="accent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2571" y="134400"/>
            <a:ext cx="9358602" cy="293927"/>
          </a:xfrm>
        </p:spPr>
        <p:txBody>
          <a:bodyPr/>
          <a:lstStyle>
            <a:lvl1pPr>
              <a:defRPr b="1">
                <a:solidFill>
                  <a:srgbClr val="6870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27681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22225"/>
            <a:ext cx="12204700" cy="8274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544211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>
              <a:solidFill>
                <a:srgbClr val="FFFFFF"/>
              </a:solidFill>
              <a:latin typeface="Neris Light"/>
              <a:sym typeface="Helvetica Light"/>
            </a:endParaRP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648375" y="6390510"/>
            <a:ext cx="179513" cy="17697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50" b="0">
                <a:solidFill>
                  <a:srgbClr val="898989"/>
                </a:solidFill>
                <a:latin typeface="Seravek Light"/>
                <a:ea typeface="Seravek Light"/>
                <a:cs typeface="Seravek Light"/>
                <a:sym typeface="Seravek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453871" y="251806"/>
            <a:ext cx="2092552" cy="36830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00" b="1" cap="all">
                <a:solidFill>
                  <a:srgbClr val="3B3D40"/>
                </a:solidFill>
                <a:latin typeface="Neris Black"/>
                <a:ea typeface="Neris Black"/>
                <a:cs typeface="Neris Black"/>
                <a:sym typeface="Neris Black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50" b="1" cap="all">
                <a:solidFill>
                  <a:srgbClr val="3B3D40"/>
                </a:solidFill>
              </a:rPr>
              <a:t>Title Text</a:t>
            </a:r>
          </a:p>
        </p:txBody>
      </p:sp>
      <p:sp>
        <p:nvSpPr>
          <p:cNvPr id="9" name="Shape 39"/>
          <p:cNvSpPr/>
          <p:nvPr userDrawn="1"/>
        </p:nvSpPr>
        <p:spPr>
          <a:xfrm>
            <a:off x="1" y="-3175"/>
            <a:ext cx="12204700" cy="5943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544211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>
              <a:solidFill>
                <a:srgbClr val="FFFFFF"/>
              </a:solidFill>
              <a:latin typeface="Neris Light"/>
              <a:sym typeface="Helvetica Light"/>
            </a:endParaRPr>
          </a:p>
        </p:txBody>
      </p:sp>
      <p:pic>
        <p:nvPicPr>
          <p:cNvPr id="10" name="Picture 9" descr="Logo-Full-NoTag-Lig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5927" y="251806"/>
            <a:ext cx="1771560" cy="315416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B521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2229180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creen 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10044" y="2532137"/>
            <a:ext cx="9144000" cy="1120331"/>
          </a:xfrm>
        </p:spPr>
        <p:txBody>
          <a:bodyPr anchor="b">
            <a:normAutofit/>
          </a:bodyPr>
          <a:lstStyle>
            <a:lvl1pPr algn="r">
              <a:defRPr sz="4400" b="0" i="0" baseline="0">
                <a:ln>
                  <a:noFill/>
                </a:ln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dirty="0"/>
              <a:t>Divider Screen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10044" y="3652468"/>
            <a:ext cx="9144000" cy="456236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Example subheading text</a:t>
            </a:r>
          </a:p>
        </p:txBody>
      </p:sp>
    </p:spTree>
    <p:extLst>
      <p:ext uri="{BB962C8B-B14F-4D97-AF65-F5344CB8AC3E}">
        <p14:creationId xmlns:p14="http://schemas.microsoft.com/office/powerpoint/2010/main" val="196753313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utlin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aseline="0"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690688"/>
            <a:ext cx="12192000" cy="5167312"/>
          </a:xfrm>
          <a:prstGeom prst="rect">
            <a:avLst/>
          </a:prstGeom>
          <a:gradFill>
            <a:gsLst>
              <a:gs pos="0">
                <a:schemeClr val="tx1">
                  <a:lumMod val="90000"/>
                  <a:lumOff val="10000"/>
                </a:schemeClr>
              </a:gs>
              <a:gs pos="54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001A2A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06114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solidFill>
                  <a:srgbClr val="B5217E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Content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800" b="0" i="0">
                <a:solidFill>
                  <a:srgbClr val="00395A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creens Dark"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5" y="0"/>
            <a:ext cx="12191395" cy="6886576"/>
          </a:xfrm>
          <a:prstGeom prst="rect">
            <a:avLst/>
          </a:prstGeom>
          <a:solidFill>
            <a:srgbClr val="0039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346" y="5895601"/>
            <a:ext cx="10729912" cy="456236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31346" y="457196"/>
            <a:ext cx="10729912" cy="5300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46" y="703878"/>
            <a:ext cx="7986713" cy="4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485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DA93-349A-FE4F-9D40-97DBBA2B1A4C}" type="datetimeFigureOut">
              <a:rPr lang="en-US" smtClean="0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4DDC-89ED-2A40-BF57-81CE12B188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0" r:id="rId3"/>
    <p:sldLayoutId id="2147483661" r:id="rId4"/>
    <p:sldLayoutId id="2147483662" r:id="rId5"/>
    <p:sldLayoutId id="2147483650" r:id="rId6"/>
    <p:sldLayoutId id="2147483671" r:id="rId7"/>
    <p:sldLayoutId id="2147483652" r:id="rId8"/>
    <p:sldLayoutId id="2147483663" r:id="rId9"/>
    <p:sldLayoutId id="2147483664" r:id="rId10"/>
    <p:sldLayoutId id="2147483665" r:id="rId11"/>
    <p:sldLayoutId id="2147483669" r:id="rId1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15E7-76CE-6D4A-8492-ABFF9DCD3F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676F-40EF-E142-8E6D-70AA2D65BA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45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8DA93-349A-FE4F-9D40-97DBBA2B1A4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4DDC-89ED-2A40-BF57-81CE12B188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8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32B4-8882-4C48-B0E7-487CEE9705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Experience (DX) </a:t>
            </a:r>
            <a:r>
              <a:rPr lang="en-US" dirty="0" err="1"/>
              <a:t>Challange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94A23-593A-EA48-93B3-C2CA4C53F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777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185569" y="2281492"/>
            <a:ext cx="3780000" cy="1060375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An independent presentation layer, that handles user interaction on behalf of a LOB application and communicates with that application via a defined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2 – DXL Invoke℠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7456229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100" dirty="0">
                <a:solidFill>
                  <a:schemeClr val="bg1"/>
                </a:solidFill>
                <a:latin typeface="+mn-lt"/>
              </a:rPr>
              <a:t>Presentation layer deployed from Crownpeak DXM as a standalone façade, interacting with LOB application via a service API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569" y="1915106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5568" y="3398269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SUITABLE FOR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85569" y="3798379"/>
            <a:ext cx="3780000" cy="2427194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with significant and/or complex business logic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Business applications that offer a full API, supporting both business logic transactions and data exchange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Use cases requiring a variety of presentation treatments for a given business application – device and language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where direct modification of the existing application carries high risk/cost</a:t>
            </a:r>
            <a:endParaRPr lang="en-GB" sz="1600" dirty="0">
              <a:solidFill>
                <a:srgbClr val="2E3232"/>
              </a:solidFill>
              <a:ea typeface="Neris Light"/>
              <a:cs typeface="Neris Light"/>
              <a:sym typeface="Neris Light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067463" y="2617571"/>
            <a:ext cx="4218798" cy="3139200"/>
          </a:xfrm>
          <a:prstGeom prst="roundRect">
            <a:avLst>
              <a:gd name="adj" fmla="val 7945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ounded Rectangle 31"/>
          <p:cNvSpPr/>
          <p:nvPr/>
        </p:nvSpPr>
        <p:spPr>
          <a:xfrm>
            <a:off x="865711" y="3444658"/>
            <a:ext cx="4215927" cy="3140570"/>
          </a:xfrm>
          <a:prstGeom prst="roundRect">
            <a:avLst>
              <a:gd name="adj" fmla="val 7945"/>
            </a:avLst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>
            <a:off x="871461" y="6060925"/>
            <a:ext cx="4218798" cy="5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53" y="2747395"/>
            <a:ext cx="1656000" cy="3135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5884" y="6144374"/>
            <a:ext cx="23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Crownpeak Managed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244242" y="4446740"/>
            <a:ext cx="1678487" cy="1072319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348445" y="4825552"/>
            <a:ext cx="1490597" cy="614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Presentation Layer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 rot="10800000">
            <a:off x="3067463" y="2600085"/>
            <a:ext cx="4218798" cy="5493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4134989" y="2661783"/>
            <a:ext cx="201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Customer Managed</a:t>
            </a:r>
          </a:p>
        </p:txBody>
      </p:sp>
      <p:sp>
        <p:nvSpPr>
          <p:cNvPr id="47" name="Arc 46"/>
          <p:cNvSpPr/>
          <p:nvPr/>
        </p:nvSpPr>
        <p:spPr>
          <a:xfrm rot="9853223">
            <a:off x="1255253" y="1591756"/>
            <a:ext cx="2459057" cy="3736628"/>
          </a:xfrm>
          <a:prstGeom prst="arc">
            <a:avLst>
              <a:gd name="adj1" fmla="val 15730753"/>
              <a:gd name="adj2" fmla="val 1713795"/>
            </a:avLst>
          </a:prstGeom>
          <a:ln w="57150">
            <a:solidFill>
              <a:srgbClr val="FFFFFF"/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1546503" y="3982701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PUBLISH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414448" y="3336410"/>
            <a:ext cx="1678487" cy="1072176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501582" y="3726491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  <p:sp>
        <p:nvSpPr>
          <p:cNvPr id="52" name="Arc 51"/>
          <p:cNvSpPr/>
          <p:nvPr/>
        </p:nvSpPr>
        <p:spPr>
          <a:xfrm rot="7624080">
            <a:off x="4110022" y="2732974"/>
            <a:ext cx="1908864" cy="2935146"/>
          </a:xfrm>
          <a:prstGeom prst="arc">
            <a:avLst>
              <a:gd name="adj1" fmla="val 14665813"/>
              <a:gd name="adj2" fmla="val 19769294"/>
            </a:avLst>
          </a:prstGeom>
          <a:ln w="57150">
            <a:solidFill>
              <a:srgbClr val="FFFFFF"/>
            </a:solidFill>
            <a:prstDash val="dash"/>
            <a:headEnd type="triangl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570680" y="4825552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9779536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2 – DXL Invoke℠ – Case study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2900" y="3236011"/>
            <a:ext cx="4348573" cy="132343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Presentation layer deployed from Crownpeak DXM as a standalone façade, interacting with LOB application via a service API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52900" y="4559450"/>
            <a:ext cx="4348573" cy="2106815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Full-feature presentation UI layer deployed to web server in front of legacy IBM WebSphere™ insurance claims service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Adds responsive / device-specific capabilities and integrated CDN acceleration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All business functionality implemented via calls to core application service API</a:t>
            </a:r>
            <a:endParaRPr lang="en-GB" dirty="0"/>
          </a:p>
        </p:txBody>
      </p:sp>
      <p:pic>
        <p:nvPicPr>
          <p:cNvPr id="27" name="Picture 26" descr="Page 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0" y="2097357"/>
            <a:ext cx="5090170" cy="4303785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961424" y="1797587"/>
            <a:ext cx="1331523" cy="1331523"/>
          </a:xfrm>
          <a:prstGeom prst="rect">
            <a:avLst/>
          </a:prstGeom>
          <a:noFill/>
          <a:ln w="3175" cap="sq" cmpd="sng"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9869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185569" y="2281492"/>
            <a:ext cx="3780000" cy="829543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Deployment of presentation components (pages, CSS, JS) based on any technology directly into existing LOB application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3 – DXL Inject℠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7239001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100" dirty="0">
                <a:solidFill>
                  <a:schemeClr val="bg1"/>
                </a:solidFill>
                <a:latin typeface="+mn-lt"/>
              </a:rPr>
              <a:t>Presentation layer delivered from Crownpeak DXM directly into LOB application environment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569" y="1915106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5568" y="3180549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SUITABLE FOR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85569" y="3580659"/>
            <a:ext cx="3780000" cy="2445370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with significant and/or complex business logic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Business applications lacking a full API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Established, stable, legacy LOB applications in maintenance mode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Use cases requiring a variety of presentation treatments for a given business application – device and language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where direct modification of the existing application carries high risk/cost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67463" y="2617571"/>
            <a:ext cx="4218798" cy="3139200"/>
          </a:xfrm>
          <a:prstGeom prst="roundRect">
            <a:avLst>
              <a:gd name="adj" fmla="val 7945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ounded Rectangle 28"/>
          <p:cNvSpPr/>
          <p:nvPr/>
        </p:nvSpPr>
        <p:spPr>
          <a:xfrm>
            <a:off x="865711" y="4071210"/>
            <a:ext cx="4215927" cy="2551596"/>
          </a:xfrm>
          <a:prstGeom prst="roundRect">
            <a:avLst>
              <a:gd name="adj" fmla="val 7945"/>
            </a:avLst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>
            <a:off x="871461" y="6098503"/>
            <a:ext cx="4218798" cy="5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53" y="2747395"/>
            <a:ext cx="1656000" cy="3135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5884" y="6181952"/>
            <a:ext cx="23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Crownpeak Managed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 rot="10800000">
            <a:off x="3067463" y="2600085"/>
            <a:ext cx="4218798" cy="5493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4134989" y="2661783"/>
            <a:ext cx="201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Customer Managed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46454" y="3302335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PUBLISH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44706" y="3291539"/>
            <a:ext cx="1678487" cy="1787927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431841" y="3732664"/>
            <a:ext cx="1490597" cy="614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Presentation Layer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431840" y="4397371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40701" y="3073457"/>
            <a:ext cx="4121063" cy="10225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3330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Pattern 3 – DXL Inject℠ – Case study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2900" y="3236011"/>
            <a:ext cx="4348573" cy="101566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Presentation layer delivered from Crownpeak DXM directly into LOB application environment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52900" y="4249250"/>
            <a:ext cx="4348573" cy="1368152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Presentation layer injected directly into LOB WebSphere application, hosted within customer managed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Implements navigation, brand identity, CMS-managed personalized messaging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69" y="1853915"/>
            <a:ext cx="4340020" cy="479551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40214" y="2287837"/>
            <a:ext cx="2123908" cy="4361595"/>
            <a:chOff x="16070341" y="7863650"/>
            <a:chExt cx="4946551" cy="101580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70341" y="7863650"/>
              <a:ext cx="4946551" cy="101580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02050" y="9114540"/>
              <a:ext cx="4295214" cy="761136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953" y="2496579"/>
            <a:ext cx="2090466" cy="4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9468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3067463" y="2617571"/>
            <a:ext cx="4218798" cy="3139200"/>
          </a:xfrm>
          <a:prstGeom prst="roundRect">
            <a:avLst>
              <a:gd name="adj" fmla="val 7945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ounded Rectangle 34"/>
          <p:cNvSpPr/>
          <p:nvPr/>
        </p:nvSpPr>
        <p:spPr>
          <a:xfrm>
            <a:off x="865711" y="3444658"/>
            <a:ext cx="4215927" cy="3140570"/>
          </a:xfrm>
          <a:prstGeom prst="roundRect">
            <a:avLst>
              <a:gd name="adj" fmla="val 7945"/>
            </a:avLst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>
            <a:off x="871461" y="6060925"/>
            <a:ext cx="4218798" cy="5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8185569" y="2281492"/>
            <a:ext cx="3780000" cy="829543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Import of packaged business logic into a standalone presentation environment to deliver advanced dynamic functionality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Pattern 4 – DXL Ingest℠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7239001" cy="4351338"/>
          </a:xfrm>
        </p:spPr>
        <p:txBody>
          <a:bodyPr/>
          <a:lstStyle/>
          <a:p>
            <a:pPr marL="0" indent="0">
              <a:buNone/>
            </a:pPr>
            <a:r>
              <a:rPr lang="en-GB" sz="1900" dirty="0">
                <a:solidFill>
                  <a:schemeClr val="bg1"/>
                </a:solidFill>
                <a:latin typeface="+mn-lt"/>
              </a:rPr>
              <a:t>Packaged business logic, shipped into Crownpeak-managed presentation environment using industry-standard application deployment service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569" y="1915106"/>
            <a:ext cx="3780000" cy="40011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5568" y="3165556"/>
            <a:ext cx="3780000" cy="40011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SUITABLE FOR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85569" y="3565666"/>
            <a:ext cx="3780000" cy="3119691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with significant and/or complex business logic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where the business logic is owned and maintained by a separate department / organization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where application development and marketing activities must be able to operate on different cycles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with well-defined interface contracts between presentation and business logic components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Rapid on-boarding of existing web applications into managed CMS</a:t>
            </a:r>
          </a:p>
        </p:txBody>
      </p:sp>
      <p:pic>
        <p:nvPicPr>
          <p:cNvPr id="27" name="Picture 26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53" y="2747395"/>
            <a:ext cx="1656000" cy="3135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15884" y="6144374"/>
            <a:ext cx="23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Crownpeak Managed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152395" y="3958224"/>
            <a:ext cx="1678487" cy="1787927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239530" y="4399349"/>
            <a:ext cx="1490597" cy="614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Presentation Layer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239529" y="5064056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04164" y="3140504"/>
            <a:ext cx="0" cy="7926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9408" y="4945584"/>
            <a:ext cx="189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PACKAGE DEPLOY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2728" y="3477101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PUBLISH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39576" y="-456410"/>
            <a:ext cx="4215927" cy="928586"/>
          </a:xfrm>
          <a:prstGeom prst="roundRect">
            <a:avLst>
              <a:gd name="adj" fmla="val 2610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 rot="10800000">
            <a:off x="3067463" y="2600085"/>
            <a:ext cx="4218798" cy="5493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4134989" y="2661783"/>
            <a:ext cx="201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Customer Managed</a:t>
            </a:r>
          </a:p>
        </p:txBody>
      </p:sp>
      <p:sp>
        <p:nvSpPr>
          <p:cNvPr id="49" name="Freeform 48"/>
          <p:cNvSpPr/>
          <p:nvPr/>
        </p:nvSpPr>
        <p:spPr>
          <a:xfrm>
            <a:off x="2859730" y="4799128"/>
            <a:ext cx="3254169" cy="827669"/>
          </a:xfrm>
          <a:custGeom>
            <a:avLst/>
            <a:gdLst>
              <a:gd name="connsiteX0" fmla="*/ 3244241 w 3244241"/>
              <a:gd name="connsiteY0" fmla="*/ 0 h 1158738"/>
              <a:gd name="connsiteX1" fmla="*/ 2254685 w 3244241"/>
              <a:gd name="connsiteY1" fmla="*/ 1139868 h 1158738"/>
              <a:gd name="connsiteX2" fmla="*/ 0 w 3244241"/>
              <a:gd name="connsiteY2" fmla="*/ 713983 h 115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4241" h="1158738">
                <a:moveTo>
                  <a:pt x="3244241" y="0"/>
                </a:moveTo>
                <a:cubicBezTo>
                  <a:pt x="3019816" y="510435"/>
                  <a:pt x="2795392" y="1020871"/>
                  <a:pt x="2254685" y="1139868"/>
                </a:cubicBezTo>
                <a:cubicBezTo>
                  <a:pt x="1713978" y="1258865"/>
                  <a:pt x="365342" y="778701"/>
                  <a:pt x="0" y="713983"/>
                </a:cubicBezTo>
              </a:path>
            </a:pathLst>
          </a:custGeom>
          <a:noFill/>
          <a:ln w="57150">
            <a:solidFill>
              <a:schemeClr val="bg1"/>
            </a:solidFill>
            <a:prstDash val="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ounded Rectangle 45"/>
          <p:cNvSpPr/>
          <p:nvPr/>
        </p:nvSpPr>
        <p:spPr>
          <a:xfrm>
            <a:off x="5342176" y="3342323"/>
            <a:ext cx="1678487" cy="1787927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SDLC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Process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429310" y="4448155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44511021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4 – DXL Ingest℠ – Case study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4327" y="2985176"/>
            <a:ext cx="4348573" cy="132343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Packaged business logic, shipped into Crownpeak-managed presentation environment using industry-standard application deployment service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24326" y="4308615"/>
            <a:ext cx="4348573" cy="1860594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Complex, proprietary, multi-realm SSO authentication technology (SAML, social, third-party)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Deployed to Crownpeak managed  hosting environment via Crownpeak Package Deploy and incorporated into 30+ website application suite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930" y="2053595"/>
            <a:ext cx="3520395" cy="22542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d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94" y="3328054"/>
            <a:ext cx="2771272" cy="27765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diabet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997" y="3180707"/>
            <a:ext cx="3157141" cy="31571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949" y="2023294"/>
            <a:ext cx="1506494" cy="8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4531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 5 fundamental patterns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2700" dirty="0">
                <a:solidFill>
                  <a:schemeClr val="bg1"/>
                </a:solidFill>
              </a:rPr>
              <a:t>A collection of solutions that collectively address the majority of enterprise needs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629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br>
              <a:rPr lang="en-GB" sz="4800" dirty="0">
                <a:solidFill>
                  <a:schemeClr val="bg1"/>
                </a:solidFill>
                <a:latin typeface="+mn-lt"/>
              </a:rPr>
            </a:br>
            <a:r>
              <a:rPr lang="en-GB" sz="4800" dirty="0">
                <a:solidFill>
                  <a:schemeClr val="bg1"/>
                </a:solidFill>
                <a:latin typeface="+mn-lt"/>
              </a:rPr>
              <a:t>Digital Experience Layer℠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430552"/>
            <a:ext cx="1802327" cy="156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1.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</a:rPr>
              <a:t>Standalone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6518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2.</a:t>
            </a:r>
          </a:p>
          <a:p>
            <a:pPr algn="ctr"/>
            <a:r>
              <a:rPr lang="en-GB" sz="2400" dirty="0"/>
              <a:t>DXL Invoke℠</a:t>
            </a:r>
          </a:p>
        </p:txBody>
      </p:sp>
      <p:sp>
        <p:nvSpPr>
          <p:cNvPr id="7" name="Rectangle 6"/>
          <p:cNvSpPr/>
          <p:nvPr/>
        </p:nvSpPr>
        <p:spPr>
          <a:xfrm>
            <a:off x="5194836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3.</a:t>
            </a:r>
          </a:p>
          <a:p>
            <a:pPr algn="ctr"/>
            <a:r>
              <a:rPr lang="en-GB" sz="2400" dirty="0"/>
              <a:t>DXL Inject℠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73154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4.</a:t>
            </a:r>
          </a:p>
          <a:p>
            <a:pPr algn="ctr"/>
            <a:r>
              <a:rPr lang="en-GB" sz="2400" dirty="0"/>
              <a:t>DXL Ingest℠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51473" y="3421218"/>
            <a:ext cx="1802327" cy="156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5.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30883" y="1825625"/>
            <a:ext cx="6526060" cy="336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3" name="Picture 12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64" y="2055813"/>
            <a:ext cx="2029099" cy="3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14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38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Crownpeak Digital Experience Layer</a:t>
            </a:r>
            <a:r>
              <a:rPr lang="en-GB" baseline="30000" dirty="0"/>
              <a:t>sm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518" y="1690688"/>
            <a:ext cx="10616514" cy="47101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08" y="1690688"/>
            <a:ext cx="8442784" cy="459879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96546" y="3543332"/>
            <a:ext cx="9798908" cy="4956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GB" sz="2400" b="1" dirty="0">
                <a:solidFill>
                  <a:schemeClr val="bg1"/>
                </a:solidFill>
              </a:rPr>
              <a:t>Crownpeak Digital Experience Layer</a:t>
            </a:r>
            <a:r>
              <a:rPr lang="en-GB" sz="2400" b="1" baseline="30000" dirty="0">
                <a:solidFill>
                  <a:schemeClr val="bg1"/>
                </a:solidFill>
              </a:rPr>
              <a:t>sm</a:t>
            </a:r>
            <a:endParaRPr lang="en-US" sz="24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248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Developer Training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Crownpeak</a:t>
            </a:r>
          </a:p>
        </p:txBody>
      </p:sp>
    </p:spTree>
    <p:extLst>
      <p:ext uri="{BB962C8B-B14F-4D97-AF65-F5344CB8AC3E}">
        <p14:creationId xmlns:p14="http://schemas.microsoft.com/office/powerpoint/2010/main" val="156518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386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digital experience delivery challenge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518" y="1690688"/>
            <a:ext cx="10616514" cy="4710112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08" y="1690688"/>
            <a:ext cx="8442784" cy="459879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96546" y="3543332"/>
            <a:ext cx="9798908" cy="4956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GB" sz="2400" b="1" dirty="0">
                <a:solidFill>
                  <a:schemeClr val="bg1"/>
                </a:solidFill>
              </a:rPr>
              <a:t>Custom Interfaces, APIs, File Transfer Mechanisms, Batch Processing </a:t>
            </a:r>
            <a:r>
              <a:rPr lang="is-IS" sz="2400" b="1" dirty="0">
                <a:solidFill>
                  <a:schemeClr val="bg1"/>
                </a:solidFill>
              </a:rPr>
              <a:t>…</a:t>
            </a:r>
            <a:endParaRPr lang="en-US" sz="24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1560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388" cy="68579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5 fundamental patterns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DC1CE"/>
                </a:solidFill>
              </a:rPr>
              <a:t>A collection of solutions that collectively address the majority of enterprise needs: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38200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1.</a:t>
            </a:r>
          </a:p>
          <a:p>
            <a:pPr algn="ctr"/>
            <a:r>
              <a:rPr lang="en-GB" sz="2400" dirty="0"/>
              <a:t>Standalone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16518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2.</a:t>
            </a:r>
          </a:p>
          <a:p>
            <a:pPr algn="ctr"/>
            <a:r>
              <a:rPr lang="en-GB" sz="2400" dirty="0"/>
              <a:t>DXL Invoke℠</a:t>
            </a:r>
          </a:p>
        </p:txBody>
      </p:sp>
      <p:sp>
        <p:nvSpPr>
          <p:cNvPr id="7" name="Rectangle 6"/>
          <p:cNvSpPr/>
          <p:nvPr/>
        </p:nvSpPr>
        <p:spPr>
          <a:xfrm>
            <a:off x="5194836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3.</a:t>
            </a:r>
          </a:p>
          <a:p>
            <a:pPr algn="ctr"/>
            <a:r>
              <a:rPr lang="en-GB" sz="2400" dirty="0"/>
              <a:t>DXL Inject℠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73154" y="3430552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4.</a:t>
            </a:r>
          </a:p>
          <a:p>
            <a:pPr algn="ctr"/>
            <a:r>
              <a:rPr lang="en-GB" sz="2400" dirty="0"/>
              <a:t>DXL Ingest℠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51473" y="3421218"/>
            <a:ext cx="1802327" cy="1565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800" dirty="0"/>
              <a:t>5.</a:t>
            </a:r>
          </a:p>
          <a:p>
            <a:pPr algn="ctr"/>
            <a:r>
              <a:rPr lang="en-GB" sz="2400" dirty="0"/>
              <a:t>Consumer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0488" y="5486400"/>
            <a:ext cx="5624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We’ll come back to DXL later on…</a:t>
            </a:r>
          </a:p>
        </p:txBody>
      </p:sp>
    </p:spTree>
    <p:extLst>
      <p:ext uri="{BB962C8B-B14F-4D97-AF65-F5344CB8AC3E}">
        <p14:creationId xmlns:p14="http://schemas.microsoft.com/office/powerpoint/2010/main" val="14771886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Use Cases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Discrete Projects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6160" y="245044"/>
            <a:ext cx="2064556" cy="3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2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1 - Standalone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46390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Complete, self-contained solution, managed entirely within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the Crownpeak DXM</a:t>
            </a:r>
          </a:p>
          <a:p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8185569" y="1915106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93249" y="3170513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SUITABLE FOR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85569" y="2281492"/>
            <a:ext cx="3780000" cy="829543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ea typeface="Neris Light"/>
                <a:cs typeface="Neris Light"/>
                <a:sym typeface="Neris Light"/>
              </a:rPr>
              <a:t>A completely self-contained solution, optionally with third-party integrations / dependencies</a:t>
            </a:r>
            <a:endParaRPr lang="en-GB" sz="1500" b="1" dirty="0"/>
          </a:p>
        </p:txBody>
      </p:sp>
      <p:sp>
        <p:nvSpPr>
          <p:cNvPr id="22" name="Rectangle 21"/>
          <p:cNvSpPr/>
          <p:nvPr/>
        </p:nvSpPr>
        <p:spPr>
          <a:xfrm>
            <a:off x="8193249" y="3553166"/>
            <a:ext cx="3780000" cy="1965529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that are almost exclusively content-focused e.g. Static web/mobile Sites, Marketing Campaigns, Landing Pages, etc.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500" dirty="0">
                <a:ea typeface="Neris Light"/>
                <a:cs typeface="Neris Light"/>
                <a:sym typeface="Neris Light"/>
              </a:rPr>
              <a:t>Solutions requiring minimal software development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requiring no interaction with customer-hosted internal services</a:t>
            </a:r>
            <a:endParaRPr lang="en-GB" sz="1600" dirty="0">
              <a:solidFill>
                <a:srgbClr val="2E3232"/>
              </a:solidFill>
              <a:ea typeface="Neris Light"/>
              <a:cs typeface="Neris Light"/>
              <a:sym typeface="Neri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067463" y="2617571"/>
            <a:ext cx="4218798" cy="3139200"/>
          </a:xfrm>
          <a:prstGeom prst="roundRect">
            <a:avLst>
              <a:gd name="adj" fmla="val 7945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865711" y="3444658"/>
            <a:ext cx="4215927" cy="3140570"/>
          </a:xfrm>
          <a:prstGeom prst="roundRect">
            <a:avLst>
              <a:gd name="adj" fmla="val 7945"/>
            </a:avLst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>
            <a:off x="871461" y="6060925"/>
            <a:ext cx="4218798" cy="5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53" y="2747395"/>
            <a:ext cx="1656000" cy="3135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15884" y="6144374"/>
            <a:ext cx="23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Crownpeak Managed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244242" y="3731132"/>
            <a:ext cx="1678487" cy="1787927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31377" y="4172257"/>
            <a:ext cx="1490597" cy="614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Presentation Layer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31376" y="4836964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 rot="10800000">
            <a:off x="3067463" y="2600085"/>
            <a:ext cx="4218798" cy="5493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4134989" y="2661783"/>
            <a:ext cx="201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Customer Managed</a:t>
            </a:r>
          </a:p>
        </p:txBody>
      </p:sp>
      <p:sp>
        <p:nvSpPr>
          <p:cNvPr id="14" name="Arc 13"/>
          <p:cNvSpPr/>
          <p:nvPr/>
        </p:nvSpPr>
        <p:spPr>
          <a:xfrm rot="9853223">
            <a:off x="1230680" y="1867869"/>
            <a:ext cx="2661493" cy="3053042"/>
          </a:xfrm>
          <a:prstGeom prst="arc">
            <a:avLst>
              <a:gd name="adj1" fmla="val 15697507"/>
              <a:gd name="adj2" fmla="val 1713795"/>
            </a:avLst>
          </a:prstGeom>
          <a:ln w="57150">
            <a:solidFill>
              <a:srgbClr val="FFFFFF"/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1681003" y="4074655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23675002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1 – Standalone – Case study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2900" y="3236011"/>
            <a:ext cx="4348573" cy="101566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Complete, self-contained solution, managed entirely within the Crownpeak DXM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52900" y="4249250"/>
            <a:ext cx="4348573" cy="1121930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Java web app running on Tomcat web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Responsive web app &amp; content wholly managed within DXM and deployed to Crownpeak hosting</a:t>
            </a:r>
            <a:endParaRPr lang="en-GB" sz="16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9" y="2245653"/>
            <a:ext cx="5343856" cy="40346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911673" y="2680570"/>
            <a:ext cx="1889558" cy="3880342"/>
            <a:chOff x="19211150" y="3248895"/>
            <a:chExt cx="4946551" cy="1015809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11150" y="3248895"/>
              <a:ext cx="4946551" cy="1015809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07200" y="4475804"/>
              <a:ext cx="4321235" cy="686343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9507200" y="11328651"/>
              <a:ext cx="4321235" cy="787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654" y="2029025"/>
            <a:ext cx="2822564" cy="9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67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185569" y="2281492"/>
            <a:ext cx="3780000" cy="1060375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Augmentation of existing business applications with CMS-managed content and services, accessed on-demand using an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5 – Consumer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7239001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100" dirty="0">
                <a:solidFill>
                  <a:schemeClr val="bg1"/>
                </a:solidFill>
                <a:latin typeface="+mn-lt"/>
              </a:rPr>
              <a:t>Solution incorporating Crownpeak-managed content and services into LOB application using the Crownpeak API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85569" y="1915106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DESCRIPTION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85568" y="3419214"/>
            <a:ext cx="37800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SUITABLE FOR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85569" y="3819324"/>
            <a:ext cx="3780000" cy="1983705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Existing LOB applications needing advanced digital marketing content capabilities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Solutions where direct modification of the existing application carries high risk/cost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Teams with strong capabilities in modern CMS-independent development frameworks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500" dirty="0">
                <a:ea typeface="Neris Light"/>
                <a:cs typeface="Neris Light"/>
                <a:sym typeface="Neris Light"/>
              </a:rPr>
              <a:t>Single-page, client-side applications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067463" y="2617571"/>
            <a:ext cx="4218798" cy="3139200"/>
          </a:xfrm>
          <a:prstGeom prst="roundRect">
            <a:avLst>
              <a:gd name="adj" fmla="val 7945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865711" y="3731132"/>
            <a:ext cx="4215927" cy="2854095"/>
          </a:xfrm>
          <a:prstGeom prst="roundRect">
            <a:avLst>
              <a:gd name="adj" fmla="val 7945"/>
            </a:avLst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>
            <a:off x="871461" y="6060925"/>
            <a:ext cx="4218798" cy="549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CP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53" y="2747395"/>
            <a:ext cx="1656000" cy="3135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15884" y="6144374"/>
            <a:ext cx="23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Crownpeak Managed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244242" y="3843866"/>
            <a:ext cx="1678487" cy="1787927"/>
          </a:xfrm>
          <a:prstGeom prst="roundRect">
            <a:avLst>
              <a:gd name="adj" fmla="val 91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+mj-lt"/>
              </a:rPr>
              <a:t>Host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331377" y="4284991"/>
            <a:ext cx="1490597" cy="614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Presentation Layer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331376" y="4949698"/>
            <a:ext cx="1490597" cy="6146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Business Logic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717" b="-1"/>
          <a:stretch/>
        </p:blipFill>
        <p:spPr>
          <a:xfrm rot="10800000">
            <a:off x="3067463" y="2600085"/>
            <a:ext cx="4218798" cy="5493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4134989" y="2661783"/>
            <a:ext cx="201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Customer Managed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06880" y="3232889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</a:rPr>
              <a:t>API</a:t>
            </a:r>
          </a:p>
        </p:txBody>
      </p:sp>
      <p:sp>
        <p:nvSpPr>
          <p:cNvPr id="38" name="Arc 37"/>
          <p:cNvSpPr/>
          <p:nvPr/>
        </p:nvSpPr>
        <p:spPr>
          <a:xfrm rot="2512154">
            <a:off x="-481766" y="3441054"/>
            <a:ext cx="5516579" cy="2790347"/>
          </a:xfrm>
          <a:prstGeom prst="arc">
            <a:avLst>
              <a:gd name="adj1" fmla="val 13506815"/>
              <a:gd name="adj2" fmla="val 18191348"/>
            </a:avLst>
          </a:prstGeom>
          <a:ln w="57150">
            <a:solidFill>
              <a:srgbClr val="FFFFFF"/>
            </a:solidFill>
            <a:prstDash val="dash"/>
            <a:headEnd type="triangle"/>
            <a:tailEnd type="none"/>
          </a:ln>
          <a:effectLst>
            <a:outerShdw blurRad="38100" dist="38100" dir="5400000" sx="105000" sy="105000" algn="t" rotWithShape="0">
              <a:prstClr val="black">
                <a:alpha val="5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68058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5 – Consumer – Case study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89353" y="5317152"/>
            <a:ext cx="408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4327" y="2170986"/>
            <a:ext cx="4348573" cy="1323439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Solution incorporating Crownpeak-managed content and services into LOB application using the Crownpeak API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application deployment service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24327" y="3184225"/>
            <a:ext cx="4348573" cy="1860594"/>
          </a:xfrm>
          <a:prstGeom prst="rect">
            <a:avLst/>
          </a:prstGeom>
          <a:solidFill>
            <a:schemeClr val="bg1"/>
          </a:solidFill>
        </p:spPr>
        <p:txBody>
          <a:bodyPr wrap="square" bIns="90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Highly dynamic site, completely driven from a single page, delivered exclusively via Crownpeak Search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Typeahead search for any event, occasion and/or drink.  Cocktail recipes retrieved in real time from Database.com (SFDC).  Background style/palette changed in real time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26"/>
          <a:stretch/>
        </p:blipFill>
        <p:spPr bwMode="auto">
          <a:xfrm>
            <a:off x="400831" y="2170986"/>
            <a:ext cx="6619657" cy="422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37415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Complex Use Cases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Delivering modern experiences against legacy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6160" y="245044"/>
            <a:ext cx="2064556" cy="3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rownpeak Brand">
      <a:dk1>
        <a:srgbClr val="003A5A"/>
      </a:dk1>
      <a:lt1>
        <a:sysClr val="window" lastClr="FFFFFF"/>
      </a:lt1>
      <a:dk2>
        <a:srgbClr val="003A5A"/>
      </a:dk2>
      <a:lt2>
        <a:srgbClr val="FFFFFF"/>
      </a:lt2>
      <a:accent1>
        <a:srgbClr val="003A5A"/>
      </a:accent1>
      <a:accent2>
        <a:srgbClr val="B61F7E"/>
      </a:accent2>
      <a:accent3>
        <a:srgbClr val="D9036A"/>
      </a:accent3>
      <a:accent4>
        <a:srgbClr val="E63512"/>
      </a:accent4>
      <a:accent5>
        <a:srgbClr val="1D79A4"/>
      </a:accent5>
      <a:accent6>
        <a:srgbClr val="5B335C"/>
      </a:accent6>
      <a:hlink>
        <a:srgbClr val="1D79A4"/>
      </a:hlink>
      <a:folHlink>
        <a:srgbClr val="1D79A4"/>
      </a:folHlink>
    </a:clrScheme>
    <a:fontScheme name="Crownpeak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bad545-6f24-4a50-86d9-37ac9f441162">
      <Terms xmlns="http://schemas.microsoft.com/office/infopath/2007/PartnerControls"/>
    </lcf76f155ced4ddcb4097134ff3c332f>
    <TaxCatchAll xmlns="e689240d-251c-4017-adba-547be9a28cf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BB18FA72F8D41BE3AADDE8766CF8E" ma:contentTypeVersion="14" ma:contentTypeDescription="Create a new document." ma:contentTypeScope="" ma:versionID="aac1d5b023d3e9d060c6b7ce096ea336">
  <xsd:schema xmlns:xsd="http://www.w3.org/2001/XMLSchema" xmlns:xs="http://www.w3.org/2001/XMLSchema" xmlns:p="http://schemas.microsoft.com/office/2006/metadata/properties" xmlns:ns2="e689240d-251c-4017-adba-547be9a28cf3" xmlns:ns3="7ebad545-6f24-4a50-86d9-37ac9f441162" targetNamespace="http://schemas.microsoft.com/office/2006/metadata/properties" ma:root="true" ma:fieldsID="db0a1b696c6c9a88a3fc64a84bd11f01" ns2:_="" ns3:_="">
    <xsd:import namespace="e689240d-251c-4017-adba-547be9a28cf3"/>
    <xsd:import namespace="7ebad545-6f24-4a50-86d9-37ac9f4411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240d-251c-4017-adba-547be9a28c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0f61ad7-14d7-4a18-9ecb-ecf5fa16bdf2}" ma:internalName="TaxCatchAll" ma:showField="CatchAllData" ma:web="e689240d-251c-4017-adba-547be9a28c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ad545-6f24-4a50-86d9-37ac9f441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4fef160-e776-43c2-8f95-bf70117a71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C7FBC2-262F-4150-8BC5-0B38796992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A64C90-4A44-4F11-BEC2-8CB76D07F0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81fd3e1-4b46-4bb7-aee6-da9f3dad3097"/>
    <ds:schemaRef ds:uri="631082eb-fd3e-4e0d-a348-9c93b2e913b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19C4693-90CE-41AF-BDA8-4E4F46D192B6}"/>
</file>

<file path=docProps/app.xml><?xml version="1.0" encoding="utf-8"?>
<Properties xmlns="http://schemas.openxmlformats.org/officeDocument/2006/extended-properties" xmlns:vt="http://schemas.openxmlformats.org/officeDocument/2006/docPropsVTypes">
  <TotalTime>10170</TotalTime>
  <Words>908</Words>
  <Application>Microsoft Macintosh PowerPoint</Application>
  <PresentationFormat>Widescreen</PresentationFormat>
  <Paragraphs>155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Neris Black</vt:lpstr>
      <vt:lpstr>Neris Light</vt:lpstr>
      <vt:lpstr>Seravek Light</vt:lpstr>
      <vt:lpstr>Office Theme</vt:lpstr>
      <vt:lpstr>Custom Design</vt:lpstr>
      <vt:lpstr>1_Office Theme</vt:lpstr>
      <vt:lpstr>Digital Experience (DX) Challange</vt:lpstr>
      <vt:lpstr>The digital experience delivery challenge</vt:lpstr>
      <vt:lpstr>The 5 fundamental patterns</vt:lpstr>
      <vt:lpstr>Simple Use Cases</vt:lpstr>
      <vt:lpstr>Pattern 1 - Standalone</vt:lpstr>
      <vt:lpstr>Pattern 1 – Standalone – Case study</vt:lpstr>
      <vt:lpstr>Pattern 5 – Consumer</vt:lpstr>
      <vt:lpstr>Pattern 5 – Consumer – Case study</vt:lpstr>
      <vt:lpstr>More Complex Use Cases</vt:lpstr>
      <vt:lpstr>Pattern 2 – DXL Invoke℠</vt:lpstr>
      <vt:lpstr>Pattern 2 – DXL Invoke℠ – Case study</vt:lpstr>
      <vt:lpstr>Pattern 3 – DXL Inject℠</vt:lpstr>
      <vt:lpstr>Pattern 3 – DXL Inject℠ – Case study</vt:lpstr>
      <vt:lpstr>Pattern 4 – DXL Ingest℠</vt:lpstr>
      <vt:lpstr>Pattern 4 – DXL Ingest℠ – Case study</vt:lpstr>
      <vt:lpstr>The 5 fundamental patterns A collection of solutions that collectively address the majority of enterprise needs</vt:lpstr>
      <vt:lpstr>The Crownpeak Digital Experience Layersm</vt:lpstr>
      <vt:lpstr>Developer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kendall</dc:creator>
  <cp:lastModifiedBy>Marcus Edwards</cp:lastModifiedBy>
  <cp:revision>353</cp:revision>
  <dcterms:created xsi:type="dcterms:W3CDTF">2016-06-20T21:16:35Z</dcterms:created>
  <dcterms:modified xsi:type="dcterms:W3CDTF">2019-03-04T10:36:52Z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0x01010080DBB18FA72F8D41BE3AADDE8766CF8E</vt:lpwstr>
  </property>
</Properties>
</file>